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70" r:id="rId5"/>
    <p:sldId id="281" r:id="rId6"/>
    <p:sldId id="283" r:id="rId7"/>
    <p:sldId id="284" r:id="rId8"/>
    <p:sldId id="285" r:id="rId9"/>
    <p:sldId id="282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AE00AD1-4AF4-46E5-BDBD-8253341EED6A}" type="datetimeFigureOut">
              <a:rPr lang="nl-NL" smtClean="0"/>
              <a:t>24-12-2018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3902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24-12-2018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2547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24-12-2018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0580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24-12-2018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078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24-12-2018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7763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24-12-2018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1171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24-12-2018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501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24-12-2018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0107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24-12-2018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9501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24-12-2018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3055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24-12-2018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9953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6AE00AD1-4AF4-46E5-BDBD-8253341EED6A}" type="datetimeFigureOut">
              <a:rPr lang="nl-NL" smtClean="0"/>
              <a:t>24-12-2018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414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rovisioning.ontwikkelcentrum.nl/secure/objects/OC-33011-2-03d/OC-33011-2-03d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Huisvesting </a:t>
            </a:r>
            <a:br>
              <a:rPr lang="nl-NL" dirty="0" smtClean="0"/>
            </a:br>
            <a:r>
              <a:rPr lang="nl-NL" dirty="0" smtClean="0"/>
              <a:t>en </a:t>
            </a:r>
            <a:br>
              <a:rPr lang="nl-NL" dirty="0" smtClean="0"/>
            </a:br>
            <a:r>
              <a:rPr lang="nl-NL" dirty="0" smtClean="0"/>
              <a:t>Hygiëne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709530" y="4235394"/>
            <a:ext cx="8767860" cy="1747395"/>
          </a:xfrm>
        </p:spPr>
        <p:txBody>
          <a:bodyPr>
            <a:normAutofit fontScale="92500" lnSpcReduction="10000"/>
          </a:bodyPr>
          <a:lstStyle/>
          <a:p>
            <a:r>
              <a:rPr lang="nl-NL" sz="3100" dirty="0" smtClean="0"/>
              <a:t>Les 1 – blok 2</a:t>
            </a:r>
          </a:p>
          <a:p>
            <a:endParaRPr lang="nl-NL" dirty="0" smtClean="0"/>
          </a:p>
          <a:p>
            <a:r>
              <a:rPr lang="nl-NL" dirty="0" smtClean="0"/>
              <a:t>Docent </a:t>
            </a:r>
          </a:p>
          <a:p>
            <a:r>
              <a:rPr lang="nl-NL" dirty="0" smtClean="0"/>
              <a:t>kborgerink@aoc-oost.nl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638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Huiswerk volgende les: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43000" y="1965959"/>
            <a:ext cx="9872871" cy="4330337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tx1"/>
                </a:solidFill>
              </a:rPr>
              <a:t>Wat zijn de voor- en nadelen van de volgende bodembedekkers en voor welk dier is het geschikt: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Hennepvezel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Houtvezel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Houtkrullen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Houtpulp 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Beukensnippers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Mais bodembedekker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Zaagsel 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Hooi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Stro 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Lezen kenniskiemboek </a:t>
            </a:r>
            <a:r>
              <a:rPr lang="nl-NL" dirty="0">
                <a:solidFill>
                  <a:schemeClr val="tx1"/>
                </a:solidFill>
              </a:rPr>
              <a:t>Huisvesting van gezelschapsdieren: Hoofdstuk 2.6</a:t>
            </a:r>
            <a:endParaRPr lang="nl-NL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1390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43000" y="243840"/>
            <a:ext cx="9875520" cy="1356360"/>
          </a:xfrm>
        </p:spPr>
        <p:txBody>
          <a:bodyPr/>
          <a:lstStyle/>
          <a:p>
            <a:r>
              <a:rPr lang="nl-NL" dirty="0" smtClean="0"/>
              <a:t>Planning blok 2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8075631"/>
              </p:ext>
            </p:extLst>
          </p:nvPr>
        </p:nvGraphicFramePr>
        <p:xfrm>
          <a:off x="1143003" y="1430383"/>
          <a:ext cx="9875517" cy="48990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1558">
                  <a:extLst>
                    <a:ext uri="{9D8B030D-6E8A-4147-A177-3AD203B41FA5}">
                      <a16:colId xmlns:a16="http://schemas.microsoft.com/office/drawing/2014/main" val="2276240195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val="2804381757"/>
                    </a:ext>
                  </a:extLst>
                </a:gridCol>
                <a:gridCol w="4156094">
                  <a:extLst>
                    <a:ext uri="{9D8B030D-6E8A-4147-A177-3AD203B41FA5}">
                      <a16:colId xmlns:a16="http://schemas.microsoft.com/office/drawing/2014/main" val="1385447543"/>
                    </a:ext>
                  </a:extLst>
                </a:gridCol>
                <a:gridCol w="4014722">
                  <a:extLst>
                    <a:ext uri="{9D8B030D-6E8A-4147-A177-3AD203B41FA5}">
                      <a16:colId xmlns:a16="http://schemas.microsoft.com/office/drawing/2014/main" val="3841917231"/>
                    </a:ext>
                  </a:extLst>
                </a:gridCol>
              </a:tblGrid>
              <a:tr h="3715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Week-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nummer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Les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Onderwerp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Lesstof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extLst>
                  <a:ext uri="{0D108BD9-81ED-4DB2-BD59-A6C34878D82A}">
                    <a16:rowId xmlns:a16="http://schemas.microsoft.com/office/drawing/2014/main" val="3523382755"/>
                  </a:ext>
                </a:extLst>
              </a:tr>
              <a:tr h="5572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Week 44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1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Bespreken toets blok 1.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Doornemen verschillende bodembedekkers.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Kenniskiemboek Huisvesting van gezelschapsdieren: Hoofdstuk 2.6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379513"/>
                  </a:ext>
                </a:extLst>
              </a:tr>
              <a:tr h="5572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Week 45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2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Huisvestingsvormen en onderhoud konijn en cavia. Stappenplan maken voor reinigen verblijf.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Kenniskiemboek Huisvesting van gezelschapsdieren: Hoofdstuk 1.6, 2.5, 3.6 en 4.6.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extLst>
                  <a:ext uri="{0D108BD9-81ED-4DB2-BD59-A6C34878D82A}">
                    <a16:rowId xmlns:a16="http://schemas.microsoft.com/office/drawing/2014/main" val="3593163694"/>
                  </a:ext>
                </a:extLst>
              </a:tr>
              <a:tr h="5572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Week 46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3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Huisvestingsvormen en onderhoud Muizen, ratten gerbils. Stappenplan maken voor reinigen verblijf.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Kenniskiemboek Huisvesting van gezelschapsdieren: Hoofdstuk 1.7, 2.6, 3.6 en 4.6.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extLst>
                  <a:ext uri="{0D108BD9-81ED-4DB2-BD59-A6C34878D82A}">
                    <a16:rowId xmlns:a16="http://schemas.microsoft.com/office/drawing/2014/main" val="2730815103"/>
                  </a:ext>
                </a:extLst>
              </a:tr>
              <a:tr h="7430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Week 47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4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Huisvestingsvormen en onderhoud hamsters, chinchilla’s, </a:t>
                      </a:r>
                      <a:r>
                        <a:rPr lang="nl-NL" sz="1400" dirty="0" err="1">
                          <a:effectLst/>
                        </a:rPr>
                        <a:t>degoes</a:t>
                      </a:r>
                      <a:r>
                        <a:rPr lang="nl-NL" sz="1400" dirty="0">
                          <a:effectLst/>
                        </a:rPr>
                        <a:t>. Stappenplan maken voor reinigen verblijf.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Kenniskiemboek Huisvesting van gezelschapsdieren: Hoofdstuk 1.7, 2.6, 3.6 en 4.6.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extLst>
                  <a:ext uri="{0D108BD9-81ED-4DB2-BD59-A6C34878D82A}">
                    <a16:rowId xmlns:a16="http://schemas.microsoft.com/office/drawing/2014/main" val="4152727739"/>
                  </a:ext>
                </a:extLst>
              </a:tr>
              <a:tr h="5572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Week 48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5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Preventie ziekteverspreiding en wetgeving hierover. Zoönosen konijnen en knaagdieren.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Kenniskiemboek Infectieziekten: Hoofdstuk 5.2, 5.3, 5.5, 5.6 en 5.7.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extLst>
                  <a:ext uri="{0D108BD9-81ED-4DB2-BD59-A6C34878D82A}">
                    <a16:rowId xmlns:a16="http://schemas.microsoft.com/office/drawing/2014/main" val="2674887998"/>
                  </a:ext>
                </a:extLst>
              </a:tr>
              <a:tr h="5572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Week 49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6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Welzijn, ethiek, en wetgeving m.b.t. huisvesting knaagdieren 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Kenniskiemboek Dierenwelzijn en huisvesting: Casus </a:t>
                      </a:r>
                      <a:r>
                        <a:rPr lang="nl-NL" sz="1400">
                          <a:effectLst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nl-NL" sz="1400">
                          <a:effectLst/>
                        </a:rPr>
                        <a:t> Verrijkt of prikkelarm en Diergericht ontwerpen.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extLst>
                  <a:ext uri="{0D108BD9-81ED-4DB2-BD59-A6C34878D82A}">
                    <a16:rowId xmlns:a16="http://schemas.microsoft.com/office/drawing/2014/main" val="2720541556"/>
                  </a:ext>
                </a:extLst>
              </a:tr>
              <a:tr h="3715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Week 50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7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61415" algn="ctr"/>
                        </a:tabLst>
                      </a:pPr>
                      <a:r>
                        <a:rPr lang="nl-NL" sz="1400">
                          <a:effectLst/>
                        </a:rPr>
                        <a:t>Ruimte voor vragen, herhaling lesstof en bespreken toets	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Kahoot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extLst>
                  <a:ext uri="{0D108BD9-81ED-4DB2-BD59-A6C34878D82A}">
                    <a16:rowId xmlns:a16="http://schemas.microsoft.com/office/drawing/2014/main" val="29086628"/>
                  </a:ext>
                </a:extLst>
              </a:tr>
              <a:tr h="3715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Week 51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8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Toets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Zie bovenstaande voor lesstof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extLst>
                  <a:ext uri="{0D108BD9-81ED-4DB2-BD59-A6C34878D82A}">
                    <a16:rowId xmlns:a16="http://schemas.microsoft.com/office/drawing/2014/main" val="12009874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687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bespreken?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Doornemen van de toets blok 1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Begin maken aan blok 2: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Huisvesting en hygiëne van konijnen en knaagdieren.</a:t>
            </a:r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2050" name="Picture 2" descr="Afbeeldingsresultaat voor konijn en knaagdier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816" y="4076700"/>
            <a:ext cx="8125237" cy="2359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852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Toets blok 1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Bespreken toets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64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Welke dieren komen dit blok aan bod: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Konijnen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Cavia’s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Muizen 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Ratten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Gerbils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Hamsters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Chinchilla’s 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Degoes </a:t>
            </a:r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3076" name="Picture 4" descr="Afbeeldingsresultaat voor konijn en knaagdier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559" y="2642361"/>
            <a:ext cx="4087595" cy="3802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Afbeeldingsresultaat voor cavia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91" r="26153"/>
          <a:stretch/>
        </p:blipFill>
        <p:spPr bwMode="auto">
          <a:xfrm>
            <a:off x="7825559" y="2877304"/>
            <a:ext cx="3949667" cy="3434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Afbeeldingsresultaat voor muis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745"/>
          <a:stretch/>
        </p:blipFill>
        <p:spPr bwMode="auto">
          <a:xfrm>
            <a:off x="7219634" y="2805339"/>
            <a:ext cx="4393246" cy="3819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Afbeeldingsresultaat voor ra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7817" y="3154799"/>
            <a:ext cx="4747409" cy="3157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Afbeeldingsresultaat voor gerbil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9429" y="2805339"/>
            <a:ext cx="5211804" cy="362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8" name="Picture 16" descr="Afbeeldingsresultaat voor hamst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880" y="2659035"/>
            <a:ext cx="5282063" cy="3769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Afbeeldingsresultaat voor chinchilla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724" y="2380306"/>
            <a:ext cx="3884823" cy="4064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8" descr="Afbeeldingsresultaat voor degoe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1836" y="2243096"/>
            <a:ext cx="4231787" cy="4105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5534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Zoek eens uit: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>
                <a:solidFill>
                  <a:schemeClr val="tx1"/>
                </a:solidFill>
              </a:rPr>
              <a:t>Dus dit </a:t>
            </a:r>
            <a:r>
              <a:rPr lang="nl-NL" sz="2400" dirty="0" smtClean="0">
                <a:solidFill>
                  <a:schemeClr val="tx1"/>
                </a:solidFill>
              </a:rPr>
              <a:t>blok gaan we het hebben over konijnen </a:t>
            </a:r>
            <a:r>
              <a:rPr lang="nl-NL" sz="2400" dirty="0">
                <a:solidFill>
                  <a:schemeClr val="tx1"/>
                </a:solidFill>
              </a:rPr>
              <a:t>en </a:t>
            </a:r>
            <a:r>
              <a:rPr lang="nl-NL" sz="2400" dirty="0" smtClean="0">
                <a:solidFill>
                  <a:schemeClr val="tx1"/>
                </a:solidFill>
              </a:rPr>
              <a:t>knaagdieren. </a:t>
            </a:r>
            <a:endParaRPr lang="nl-NL" dirty="0" smtClean="0">
              <a:solidFill>
                <a:schemeClr val="tx1"/>
              </a:solidFill>
            </a:endParaRP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Waarom nu konijnen en knaagdieren?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Is een konijn dan geen knaagdier?</a:t>
            </a:r>
          </a:p>
          <a:p>
            <a:pPr lvl="1"/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Waarom wordt er onderscheid gemaakt tussen konijnen en knaagdieren?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Behoren tot een andere orde binnen de zoogdieren:</a:t>
            </a:r>
          </a:p>
          <a:p>
            <a:pPr lvl="2"/>
            <a:r>
              <a:rPr lang="nl-NL" dirty="0" smtClean="0">
                <a:solidFill>
                  <a:schemeClr val="tx1"/>
                </a:solidFill>
              </a:rPr>
              <a:t>Haasachtigen (</a:t>
            </a:r>
            <a:r>
              <a:rPr lang="nl-NL" dirty="0" err="1" smtClean="0">
                <a:solidFill>
                  <a:schemeClr val="tx1"/>
                </a:solidFill>
              </a:rPr>
              <a:t>Lagomorpha</a:t>
            </a:r>
            <a:r>
              <a:rPr lang="nl-NL" dirty="0" smtClean="0">
                <a:solidFill>
                  <a:schemeClr val="tx1"/>
                </a:solidFill>
              </a:rPr>
              <a:t>)</a:t>
            </a:r>
          </a:p>
          <a:p>
            <a:pPr lvl="2"/>
            <a:r>
              <a:rPr lang="nl-NL" dirty="0" smtClean="0">
                <a:solidFill>
                  <a:schemeClr val="tx1"/>
                </a:solidFill>
              </a:rPr>
              <a:t>Knaagdieren (</a:t>
            </a:r>
            <a:r>
              <a:rPr lang="nl-NL" dirty="0" err="1" smtClean="0">
                <a:solidFill>
                  <a:schemeClr val="tx1"/>
                </a:solidFill>
              </a:rPr>
              <a:t>Rodentia</a:t>
            </a:r>
            <a:r>
              <a:rPr lang="nl-NL" dirty="0" smtClean="0">
                <a:solidFill>
                  <a:schemeClr val="tx1"/>
                </a:solidFill>
              </a:rPr>
              <a:t>)</a:t>
            </a:r>
          </a:p>
          <a:p>
            <a:pPr lvl="1"/>
            <a:endParaRPr lang="nl-NL" dirty="0">
              <a:solidFill>
                <a:schemeClr val="tx1"/>
              </a:solidFill>
            </a:endParaRPr>
          </a:p>
          <a:p>
            <a:pPr lvl="1"/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1941" y="354779"/>
            <a:ext cx="9446386" cy="617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707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/>
              <a:t>Bodembedekking bij konijnen en knaagdieren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Welke bodembedekking geschikt is, hang af van de grootte van de voetjes en de manier van bewegen van de dieren. 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Daarnaast zijn sommige knaagdieren gevoeliger voor stof dan andere. 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Verder moet je letten op mogelijke schadelijke stoffen voor de dieren, zoals hars of het klonten van bodembedekking dat tot verstopping bij de dieren kan leiden. 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Tot slot is het natuurlijk belangrijk dat het ook vocht opneemt. 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89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Zoek eens uit (huiswerk als het niet af is):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Wat zijn de voor- en nadelen van de volgende bodembedekkers en voor welk dier is het geschikt: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Hennepvezel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Houtvezel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Houtkrullen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Houtpulp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Beukensnippers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Mais bodembedekker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Zaagsel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Hooi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Stro </a:t>
            </a:r>
          </a:p>
          <a:p>
            <a:pPr lvl="1"/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03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Bodembedekking bij konijnen en knaagdieren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nl-NL" dirty="0">
                <a:hlinkClick r:id="rId2"/>
              </a:rPr>
              <a:t>https://provisioning.ontwikkelcentrum.nl/secure/objects/OC-33011-2-03d/OC-33011-2-03d.html</a:t>
            </a:r>
            <a:r>
              <a:rPr lang="nl-NL" dirty="0"/>
              <a:t> </a:t>
            </a:r>
          </a:p>
          <a:p>
            <a:pPr marL="45720" indent="0">
              <a:buNone/>
            </a:pPr>
            <a:endParaRPr lang="nl-NL" dirty="0"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381714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458</TotalTime>
  <Words>471</Words>
  <Application>Microsoft Office PowerPoint</Application>
  <PresentationFormat>Breedbeeld</PresentationFormat>
  <Paragraphs>102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Calibri</vt:lpstr>
      <vt:lpstr>Corbel</vt:lpstr>
      <vt:lpstr>Times New Roman</vt:lpstr>
      <vt:lpstr>Wingdings</vt:lpstr>
      <vt:lpstr>Basis</vt:lpstr>
      <vt:lpstr>Huisvesting  en  Hygiëne</vt:lpstr>
      <vt:lpstr>Planning blok 2</vt:lpstr>
      <vt:lpstr>Wat gaan we vandaag bespreken?</vt:lpstr>
      <vt:lpstr>Toets blok 1 </vt:lpstr>
      <vt:lpstr>Welke dieren komen dit blok aan bod:</vt:lpstr>
      <vt:lpstr>Zoek eens uit:</vt:lpstr>
      <vt:lpstr>Bodembedekking bij konijnen en knaagdieren</vt:lpstr>
      <vt:lpstr>Zoek eens uit (huiswerk als het niet af is):</vt:lpstr>
      <vt:lpstr>Bodembedekking bij konijnen en knaagdieren</vt:lpstr>
      <vt:lpstr>Huiswerk volgende les: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Huisvesting en Hygiëne</dc:title>
  <dc:creator>Kimberley Borgerink</dc:creator>
  <cp:lastModifiedBy>Joyce Vonk</cp:lastModifiedBy>
  <cp:revision>31</cp:revision>
  <dcterms:created xsi:type="dcterms:W3CDTF">2017-08-29T13:33:23Z</dcterms:created>
  <dcterms:modified xsi:type="dcterms:W3CDTF">2018-12-24T13:08:59Z</dcterms:modified>
</cp:coreProperties>
</file>